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800080"/>
    <a:srgbClr val="CC3399"/>
    <a:srgbClr val="CC0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C5FE-FCE2-4466-A748-5743A58D8B76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C358-6D0E-4260-A9FB-C49AB5892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C5FE-FCE2-4466-A748-5743A58D8B76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C358-6D0E-4260-A9FB-C49AB5892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C5FE-FCE2-4466-A748-5743A58D8B76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C358-6D0E-4260-A9FB-C49AB5892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C5FE-FCE2-4466-A748-5743A58D8B76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C358-6D0E-4260-A9FB-C49AB5892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C5FE-FCE2-4466-A748-5743A58D8B76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C358-6D0E-4260-A9FB-C49AB5892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C5FE-FCE2-4466-A748-5743A58D8B76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C358-6D0E-4260-A9FB-C49AB5892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C5FE-FCE2-4466-A748-5743A58D8B76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C358-6D0E-4260-A9FB-C49AB5892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C5FE-FCE2-4466-A748-5743A58D8B76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C358-6D0E-4260-A9FB-C49AB5892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C5FE-FCE2-4466-A748-5743A58D8B76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C358-6D0E-4260-A9FB-C49AB5892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C5FE-FCE2-4466-A748-5743A58D8B76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C358-6D0E-4260-A9FB-C49AB5892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C5FE-FCE2-4466-A748-5743A58D8B76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C358-6D0E-4260-A9FB-C49AB5892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CC5FE-FCE2-4466-A748-5743A58D8B76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DC358-6D0E-4260-A9FB-C49AB58928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&amp;Kcy;&amp;acy;&amp;rcy;&amp;dcy;&amp;icy;&amp;ocy;&amp;lcy;&amp;ocy;&amp;gcy;&amp;icy;&amp;yacy;. &amp;Pcy;&amp;rcy;&amp;ocy;&amp;fcy;&amp;icy;&amp;lcy;&amp;acy;&amp;kcy;&amp;tcy;&amp;icy;&amp;kcy;&amp;acy; &amp;scy;&amp;iecy;&amp;rcy;&amp;dcy;&amp;iecy;&amp;chcy;&amp;ncy;&amp;ocy;-&amp;scy;&amp;ocy;&amp;scy;&amp;ucy;&amp;dcy;&amp;icy;&amp;scy;&amp;tcy;&amp;ycy;&amp;khcy; &amp;zcy;&amp;acy;&amp;bcy;&amp;ocy;&amp;lcy;&amp;iecy;&amp;vcy;&amp;acy;&amp;ncy;&amp;icy;&amp;jcy; - &amp;Bcy;&amp;ucy;&amp;dcy;&amp;softcy;&amp;tcy;&amp;iecy; &amp;zcy;&amp;dcy;&amp;ocy;&amp;rcy;&amp;ocy;&amp;vcy;&amp;ycy;! - &amp;mcy;&amp;iecy;&amp;dcy;&amp;icy;&amp;tscy;&amp;icy;&amp;ncy;&amp;scy;&amp;kcy;&amp;icy;&amp;jcy; &amp;pcy;&amp;ocy;&amp;rcy;&amp;tcy;&amp;acy;&amp;lcy; &amp;Ncy;&amp;icy;&amp;zhcy;&amp;ncy;&amp;iecy;&amp;gcy;&amp;ocy; &amp;Ncy;&amp;ocy;&amp;vcy;&amp;gcy;&amp;ocy;&amp;rcy;&amp;ocy;&amp;dcy;&amp;acy;. &amp;Kcy;&amp;lcy;&amp;icy;&amp;ncy;&amp;icy;&amp;kcy;&amp;icy;, &amp;bcy;&amp;ocy;&amp;l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456" y="2143116"/>
            <a:ext cx="628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СЕРДЦЕ ПОД ЗАЩИТОЙ</a:t>
            </a:r>
            <a:endParaRPr lang="ru-RU" sz="72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1142984"/>
            <a:ext cx="807249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  <a:latin typeface="Monotype Corsiva" pitchFamily="66" charset="0"/>
              </a:rPr>
              <a:t>СЕРДЕЧНО благодарим за внимание! </a:t>
            </a:r>
          </a:p>
          <a:p>
            <a:pPr algn="ctr"/>
            <a:endParaRPr lang="ru-RU" sz="5400" dirty="0" smtClean="0">
              <a:latin typeface="Monotype Corsiva" pitchFamily="66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Выставку подготовили: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Илюхина О.И., Лукина О.П., Сучкова Е.Б.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Documents and Settings\knigvyd2\Рабочий стол\выставка кардиолог\img1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2857520" cy="4039822"/>
          </a:xfrm>
          <a:prstGeom prst="rect">
            <a:avLst/>
          </a:prstGeom>
          <a:noFill/>
        </p:spPr>
      </p:pic>
      <p:pic>
        <p:nvPicPr>
          <p:cNvPr id="23556" name="Picture 4" descr="C:\Documents and Settings\knigvyd2\Рабочий стол\выставка кардиолог\img1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643182"/>
            <a:ext cx="2596085" cy="407196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66439" y="428604"/>
            <a:ext cx="55654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616.11-07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24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Ивашкин, В.Т.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Пропедевтика внутренних болезней. Кардиология: 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чебное пособие. – 272 с. –М., 2011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90609" y="2714620"/>
            <a:ext cx="33135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616.12</a:t>
            </a:r>
          </a:p>
          <a:p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Руксин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В.В.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Неотложная кардиология: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уководство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6 е изд.,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доп. – 511 с. – М., 2007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8" name="Picture 6" descr="&amp;Vcy; &amp;IEcy;&amp;kcy;&amp;acy;&amp;tcy;&amp;iecy;&amp;rcy;&amp;icy;&amp;ncy;&amp;bcy;&amp;ucy;&amp;rcy;&amp;gcy;&amp;iecy; &amp;acy;&amp;ncy;&amp;tcy;&amp;icy;&amp;tscy;&amp;iecy;&amp;lcy;&amp;lcy;&amp;yucy;&amp;lcy;&amp;icy;&amp;tcy;&amp;ncy;&amp;acy;&amp;yacy; &amp;pcy;&amp;rcy;&amp;ocy;&amp;gcy;&amp;rcy;&amp;acy;&amp;mcy;&amp;mcy;&amp;acy; &amp;scy;&amp;kcy;&amp;icy;&amp;dcy;&amp;kcy;&amp;acy; &amp;kcy;&amp;ucy;&amp;pcy;&amp;icy;&amp;tcy;&amp;softcy; &amp;kcy;&amp;ucy;&amp;pcy;&amp;ocy;&amp;ncy; &amp;ocy;&amp;tcy;&amp;zcy;&amp;ycy;&amp;vcy;&amp;ycy; &amp;tscy;&amp;iecy;&amp;ncy;&amp;a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5143512"/>
            <a:ext cx="2143140" cy="145208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knigvyd2\Рабочий стол\выставка кардиолог\img1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14290"/>
            <a:ext cx="2180711" cy="3487737"/>
          </a:xfrm>
          <a:prstGeom prst="rect">
            <a:avLst/>
          </a:prstGeom>
          <a:noFill/>
        </p:spPr>
      </p:pic>
      <p:pic>
        <p:nvPicPr>
          <p:cNvPr id="27651" name="Picture 3" descr="C:\Documents and Settings\knigvyd2\Рабочий стол\выставка кардиолог\img1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143248"/>
            <a:ext cx="2615045" cy="35718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14546" y="500042"/>
            <a:ext cx="431656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616.11-084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 84</a:t>
            </a:r>
          </a:p>
          <a:p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Руксин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В.В.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Неотложная профилактика сердечно-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осудистых катастроф: монография/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В.В.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Руксин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. – СПб.: Невский Диалект,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2000. – 207 с.</a:t>
            </a:r>
          </a:p>
          <a:p>
            <a:endParaRPr lang="ru-RU" dirty="0"/>
          </a:p>
        </p:txBody>
      </p:sp>
      <p:pic>
        <p:nvPicPr>
          <p:cNvPr id="27653" name="Picture 5" descr="&amp;Scy;&amp;tcy;&amp;acy;&amp;tscy;&amp;icy;&amp;ocy;&amp;ncy;&amp;acy;&amp;rcy;&amp;ncy;&amp;acy;&amp;yacy; &amp;icy;&amp;lcy;&amp;icy; &amp;vcy;&amp;ycy;&amp;iecy;&amp;zcy;&amp;dcy;&amp;ncy;&amp;acy;&amp;yacy; &amp;kcy;&amp;acy;&amp;rcy;&amp;dcy;&amp;icy;&amp;ocy;&amp;lcy;&amp;ocy;&amp;gcy;&amp;icy;&amp;chcy;&amp;iecy;&amp;scy;&amp;kcy;&amp;acy;&amp;yacy; &amp;pcy;&amp;ocy;&amp;mcy;&amp;ocy;&amp;shchcy;&amp;soft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4929198"/>
            <a:ext cx="2486152" cy="181926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7655" name="Picture 7" descr="&amp;Mcy;&amp;acy;&amp;tcy;&amp;iecy;&amp;mcy;&amp;acy;&amp;tcy;&amp;icy;&amp;kcy;&amp;acy; &amp;vcy; &amp;mcy;&amp;iecy;&amp;dcy;&amp;icy;&amp;tscy;&amp;icy;&amp;ncy;&amp;iecy; - &amp;Mcy;&amp;iecy;&amp;dcy;&amp;icy;&amp;tscy;&amp;icy;&amp;ncy;&amp;acy; - &amp;Kcy;&amp;acy;&amp;rcy;&amp;tcy;&amp;icy;&amp;ncy;&amp;kcy;&amp;icy; &amp;pcy;&amp;ocy; &amp;mcy;&amp;iecy;&amp;dcy;&amp;icy;&amp;tscy;&amp;icy;&amp;ncy;&amp;ie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571480"/>
            <a:ext cx="1285884" cy="146640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3000364" y="3143248"/>
            <a:ext cx="60039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616.12-07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 83</a:t>
            </a:r>
          </a:p>
          <a:p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Шпектор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А.В.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Кардиология: ключ к диагнозу: монография /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А.В. 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Шпектор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под ред. А.Э.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Радзевича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– 2-е изд.,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М.: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Видар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1998. – 336 с.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mg1.liveinternet.ru/images/attach/c/7/97/918/97918453_Serdc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630652"/>
            <a:ext cx="7786742" cy="622734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2500298" y="0"/>
            <a:ext cx="3788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Анатомия сердца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5728"/>
            <a:ext cx="88582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Monotype Corsiva" pitchFamily="66" charset="0"/>
              </a:rPr>
              <a:t>О сердце надо</a:t>
            </a:r>
          </a:p>
          <a:p>
            <a:pPr algn="ctr"/>
            <a:r>
              <a:rPr lang="ru-RU" sz="7200" b="1" dirty="0">
                <a:solidFill>
                  <a:srgbClr val="C00000"/>
                </a:solidFill>
                <a:latin typeface="Monotype Corsiva" pitchFamily="66" charset="0"/>
              </a:rPr>
              <a:t>д</a:t>
            </a:r>
            <a:r>
              <a:rPr lang="ru-RU" sz="7200" b="1" dirty="0" smtClean="0">
                <a:solidFill>
                  <a:srgbClr val="C00000"/>
                </a:solidFill>
                <a:latin typeface="Monotype Corsiva" pitchFamily="66" charset="0"/>
              </a:rPr>
              <a:t>умать  постоянно,</a:t>
            </a:r>
          </a:p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Monotype Corsiva" pitchFamily="66" charset="0"/>
              </a:rPr>
              <a:t>болезни  сердца легче </a:t>
            </a:r>
          </a:p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Monotype Corsiva" pitchFamily="66" charset="0"/>
              </a:rPr>
              <a:t>предупредить, </a:t>
            </a:r>
          </a:p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Monotype Corsiva" pitchFamily="66" charset="0"/>
              </a:rPr>
              <a:t>чем лечить</a:t>
            </a:r>
            <a:endParaRPr lang="ru-RU" sz="7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knigvyd2\Рабочий стол\выставка кардиолог\img1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2080616" cy="3328986"/>
          </a:xfrm>
          <a:prstGeom prst="rect">
            <a:avLst/>
          </a:prstGeom>
          <a:noFill/>
        </p:spPr>
      </p:pic>
      <p:pic>
        <p:nvPicPr>
          <p:cNvPr id="41987" name="Picture 3" descr="C:\Documents and Settings\knigvyd2\Рабочий стол\выставка кардиолог\img1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2214554"/>
            <a:ext cx="2071702" cy="3355614"/>
          </a:xfrm>
          <a:prstGeom prst="rect">
            <a:avLst/>
          </a:prstGeom>
          <a:noFill/>
        </p:spPr>
      </p:pic>
      <p:pic>
        <p:nvPicPr>
          <p:cNvPr id="41988" name="Picture 4" descr="C:\Documents and Settings\knigvyd2\Рабочий стол\выставка кардиолог\img1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42852"/>
            <a:ext cx="2085197" cy="331946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5984" y="142852"/>
            <a:ext cx="45645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616.127.3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 95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Гуревич, М.А.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Хроническая ишемическая (коронарная) 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олезнь сердца, изд. 3 – е,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и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- 333 с. – М., 2006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90" name="Picture 6" descr="&amp;Vcy;&amp;iecy;&amp;rcy;&amp;ocy;&amp;ncy;&amp;icy;&amp;kcy;&amp;acy; &amp;Vcy;&amp;iecy;&amp;rcy;&amp;ncy;&amp;acy;&amp;yacy; &amp;Vcy;&amp;Kcy;&amp;ocy;&amp;ncy;&amp;tcy;&amp;acy;&amp;kcy;&amp;tcy;&amp;ie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5143512"/>
            <a:ext cx="1763871" cy="142873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0" name="TextBox 9"/>
          <p:cNvSpPr txBox="1"/>
          <p:nvPr/>
        </p:nvSpPr>
        <p:spPr>
          <a:xfrm>
            <a:off x="6607536" y="3429000"/>
            <a:ext cx="2536464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616.120.1</a:t>
            </a:r>
          </a:p>
          <a:p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 95</a:t>
            </a:r>
          </a:p>
          <a:p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Гуревич, М.А.</a:t>
            </a:r>
          </a:p>
          <a:p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Хроническая сердечная</a:t>
            </a:r>
          </a:p>
          <a:p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едостаточность</a:t>
            </a: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уководство.  - 5 – е </a:t>
            </a:r>
          </a:p>
          <a:p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Изд., </a:t>
            </a:r>
            <a:r>
              <a:rPr lang="ru-RU" sz="17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и доп.</a:t>
            </a:r>
          </a:p>
          <a:p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- 415 с. – М., 2008</a:t>
            </a:r>
            <a:endParaRPr lang="ru-RU" sz="1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47843" y="1928802"/>
            <a:ext cx="4696157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616.123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К 96</a:t>
            </a:r>
          </a:p>
          <a:p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Кушаковский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, М.С.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Метаболическая болезнь сердца: монография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/ М.С. </a:t>
            </a:r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Кушнаревский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. – СПб: 2000. – 128 с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&amp;Kcy;&amp;acy;&amp;rcy;&amp;dcy;&amp;icy;&amp;ocy;&amp;lcy;&amp;ocy;&amp;gcy;&amp;icy;&amp;yacy; - &amp;Kcy;&amp;acy;&amp;rcy;&amp;tcy;&amp;icy;&amp;ncy;&amp;kcy;&amp;acy; 18352/6"/>
          <p:cNvPicPr>
            <a:picLocks noChangeAspect="1" noChangeArrowheads="1"/>
          </p:cNvPicPr>
          <p:nvPr/>
        </p:nvPicPr>
        <p:blipFill>
          <a:blip r:embed="rId3"/>
          <a:srcRect l="1709" r="11111"/>
          <a:stretch>
            <a:fillRect/>
          </a:stretch>
        </p:blipFill>
        <p:spPr bwMode="auto">
          <a:xfrm>
            <a:off x="785786" y="0"/>
            <a:ext cx="7609972" cy="672569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knigvyd2\Рабочий стол\выставка кардиолог\img1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2286016" cy="3247190"/>
          </a:xfrm>
          <a:prstGeom prst="rect">
            <a:avLst/>
          </a:prstGeom>
          <a:noFill/>
        </p:spPr>
      </p:pic>
      <p:pic>
        <p:nvPicPr>
          <p:cNvPr id="45059" name="Picture 3" descr="C:\Documents and Settings\knigvyd2\Рабочий стол\выставка кардиолог\img1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357562"/>
            <a:ext cx="2310248" cy="32861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00298" y="142852"/>
            <a:ext cx="53967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616.127-005.8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49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Якушин, С.С.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Инфаркт миокарда: руководство. 224 с. – М., 2010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860" y="1214422"/>
            <a:ext cx="6572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руководстве представлены основные вопросы распространенности, этиологии, патогенеза, клинической картины, дифференциальной  диагностики  инфаркта миокарда. Значительное внимание уделено  диагностике,  в том числе современной диагностической концепции, и лечению заболевания и его осложнений, представленных с позиции доказательной медицины. Предназначено для кардиологов, терапевтов и врачей других специальностей, а также для научных сотрудников и студентов медицинских вузов.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4357694"/>
            <a:ext cx="61436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Книга знакомит читателя с эпидемиологией и этиологией инфекционного эндокардита, современными взглядами на его патогенез, особенностями клинической картины заболевания, общепризнанными критериями диагностики, в том числе и морфологическими. Обсуждаются современные взгляды на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антикоагулянтную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антитромбоцитарную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терапию у больных инфекционным эндокардитом. Представлены показания, оптимальные сроки и противопоказания к проведению хирургического лечения.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Изложены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современные воззрения на профилактику инфекционного эндокардита. Книга предназначена для широкого круга врачей, студентов медицинских вузов.</a:t>
            </a:r>
          </a:p>
          <a:p>
            <a:pPr algn="just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88251" y="3000372"/>
            <a:ext cx="4780348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7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616.122</a:t>
            </a:r>
          </a:p>
          <a:p>
            <a:pPr algn="r"/>
            <a:r>
              <a:rPr lang="ru-RU" sz="17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Т 98</a:t>
            </a:r>
          </a:p>
          <a:p>
            <a:pPr algn="r"/>
            <a:r>
              <a:rPr lang="ru-RU" sz="17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Тюрин, В.П.</a:t>
            </a:r>
          </a:p>
          <a:p>
            <a:pPr algn="r"/>
            <a:r>
              <a:rPr lang="ru-RU" sz="17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Инфекционные эндокардиты : руководство, </a:t>
            </a:r>
          </a:p>
          <a:p>
            <a:pPr algn="r"/>
            <a:r>
              <a:rPr lang="ru-RU" sz="17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2-е</a:t>
            </a:r>
            <a:r>
              <a:rPr lang="ru-RU" sz="17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изд., доп. и переработка. – 368 с. – М., 2013.</a:t>
            </a:r>
            <a:endParaRPr lang="ru-RU" sz="17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Ncy;&amp;ocy;&amp;vcy;&amp;ycy;&amp;iecy; &amp;tcy;&amp;iecy;&amp;khcy;&amp;ncy;&amp;ocy;&amp;lcy;&amp;ocy;&amp;gcy;&amp;icy;&amp;icy; &amp;vcy; &amp;lcy;&amp;iecy;&amp;chcy;&amp;iecy;&amp;ncy;&amp;icy;&amp;icy; &amp;ncy;&amp;acy;&amp;rcy;&amp;ucy;&amp;shcy;&amp;iecy;&amp;ncy;&amp;icy;&amp;jcy; &amp;rcy;&amp;icy;&amp;tcy;&amp;mcy;&amp;acy; &amp;scy;&amp;iecy;&amp;rcy;&amp;dcy;&amp;tscy;&amp;acy; - &amp;Rcy;&amp;acy;&amp;mcy;&amp;bcy;&amp;lcy;&amp;iecy;&amp;rcy;-&amp;Ncy;&amp;ocy;&amp;vcy;&amp;ocy;&amp;scy;&amp;t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120">
            <a:off x="5860363" y="3233766"/>
            <a:ext cx="3214710" cy="248604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6082" name="Picture 2" descr="C:\Documents and Settings\knigvyd2\Рабочий стол\выставка кардиолог\img1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57166"/>
            <a:ext cx="2074986" cy="29289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28860" y="357166"/>
            <a:ext cx="6838154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616.11-07</a:t>
            </a:r>
          </a:p>
          <a:p>
            <a:r>
              <a:rPr lang="ru-RU" sz="17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Щ 70</a:t>
            </a:r>
          </a:p>
          <a:p>
            <a:r>
              <a:rPr lang="ru-RU" sz="17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Щетинин, В.В.</a:t>
            </a:r>
          </a:p>
          <a:p>
            <a:r>
              <a:rPr lang="ru-RU" sz="17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Кардиосовместимая</a:t>
            </a:r>
            <a:r>
              <a:rPr lang="ru-RU" sz="17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допплерография</a:t>
            </a:r>
            <a:r>
              <a:rPr lang="ru-RU" sz="17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: монография/ В.В. Щетинин, </a:t>
            </a:r>
          </a:p>
          <a:p>
            <a:r>
              <a:rPr lang="ru-RU" sz="17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Н.Ф. Берестень. –М.: Медицина, 2002. -234 с.</a:t>
            </a:r>
            <a:endParaRPr lang="ru-RU" sz="17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9135" y="1857364"/>
            <a:ext cx="67648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Монография посвящена новому направлению в ультразвуковой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диагностике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кардиосовместимой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допплерографии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Данная монография подходит для специалистов ультразвуковой,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Функциональной и лучевой диагностики,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ангиологов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гепатологов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трансплантологов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&amp;Kcy;&amp;rcy;&amp;acy;&amp;scy;&amp;ncy;&amp;ocy;&amp;iecy; &amp;scy;&amp;iecy;&amp;rcy;&amp;dcy;&amp;tscy;&amp;iecy; - &amp;Scy;&amp;tcy;&amp;ocy;&amp;kcy;&amp;ocy;&amp;vcy;&amp;ocy;&amp;iecy; &amp;fcy;&amp;ocy;&amp;tcy;&amp;ocy; Oleksiy Mark #357324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4875595"/>
            <a:ext cx="2643206" cy="198240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30" name="Picture 6" descr="&amp;Kcy;&amp;acy;&amp;rcy;&amp;dcy;&amp;icy;&amp;ocy;&amp;lcy;&amp;ocy;&amp;gcy;&amp;icy;&amp;ya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328651">
            <a:off x="68408" y="3548153"/>
            <a:ext cx="3095607" cy="1857365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Words>497</Words>
  <Application>Microsoft Office PowerPoint</Application>
  <PresentationFormat>Экран (4:3)</PresentationFormat>
  <Paragraphs>78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ЧГМА</dc:creator>
  <cp:lastModifiedBy>ЧГМА</cp:lastModifiedBy>
  <cp:revision>37</cp:revision>
  <dcterms:created xsi:type="dcterms:W3CDTF">2014-10-06T23:48:59Z</dcterms:created>
  <dcterms:modified xsi:type="dcterms:W3CDTF">2014-10-07T23:49:49Z</dcterms:modified>
</cp:coreProperties>
</file>